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FDACDB-821F-4476-B042-E6622D50A39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312263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DACDB-821F-4476-B042-E6622D50A39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14841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DACDB-821F-4476-B042-E6622D50A39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74616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DACDB-821F-4476-B042-E6622D50A39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17689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FDACDB-821F-4476-B042-E6622D50A397}"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89433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FDACDB-821F-4476-B042-E6622D50A39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352036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FDACDB-821F-4476-B042-E6622D50A397}"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418950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FDACDB-821F-4476-B042-E6622D50A397}"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145510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DACDB-821F-4476-B042-E6622D50A397}"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389633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FDACDB-821F-4476-B042-E6622D50A39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76160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FDACDB-821F-4476-B042-E6622D50A397}"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6B0E1-B7DB-4C14-84CC-F29893961B59}" type="slidenum">
              <a:rPr lang="en-US" smtClean="0"/>
              <a:t>‹#›</a:t>
            </a:fld>
            <a:endParaRPr lang="en-US"/>
          </a:p>
        </p:txBody>
      </p:sp>
    </p:spTree>
    <p:extLst>
      <p:ext uri="{BB962C8B-B14F-4D97-AF65-F5344CB8AC3E}">
        <p14:creationId xmlns:p14="http://schemas.microsoft.com/office/powerpoint/2010/main" val="100240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DACDB-821F-4476-B042-E6622D50A397}" type="datetimeFigureOut">
              <a:rPr lang="en-US" smtClean="0"/>
              <a:t>4/19/2019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6B0E1-B7DB-4C14-84CC-F29893961B59}" type="slidenum">
              <a:rPr lang="en-US" smtClean="0"/>
              <a:t>‹#›</a:t>
            </a:fld>
            <a:endParaRPr lang="en-US"/>
          </a:p>
        </p:txBody>
      </p:sp>
    </p:spTree>
    <p:extLst>
      <p:ext uri="{BB962C8B-B14F-4D97-AF65-F5344CB8AC3E}">
        <p14:creationId xmlns:p14="http://schemas.microsoft.com/office/powerpoint/2010/main" val="181297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Chapter Eight:</a:t>
            </a:r>
            <a:endParaRPr lang="en-US" dirty="0"/>
          </a:p>
        </p:txBody>
      </p:sp>
      <p:sp>
        <p:nvSpPr>
          <p:cNvPr id="3" name="Content Placeholder 2"/>
          <p:cNvSpPr>
            <a:spLocks noGrp="1"/>
          </p:cNvSpPr>
          <p:nvPr>
            <p:ph idx="1"/>
          </p:nvPr>
        </p:nvSpPr>
        <p:spPr/>
        <p:txBody>
          <a:bodyPr/>
          <a:lstStyle/>
          <a:p>
            <a:pPr algn="ctr"/>
            <a:r>
              <a:rPr lang="en-US" dirty="0" smtClean="0"/>
              <a:t>Testing Writing Skills</a:t>
            </a:r>
          </a:p>
          <a:p>
            <a:r>
              <a:rPr lang="en-US" dirty="0" smtClean="0"/>
              <a:t>This process includes two main areas:</a:t>
            </a:r>
          </a:p>
          <a:p>
            <a:r>
              <a:rPr lang="en-US" dirty="0" smtClean="0"/>
              <a:t>1. The mechanics of writing (i.e., cursive handwriting, spelling and punctuation</a:t>
            </a:r>
          </a:p>
          <a:p>
            <a:r>
              <a:rPr lang="en-US" dirty="0" smtClean="0"/>
              <a:t>2. Composition writing </a:t>
            </a:r>
            <a:endParaRPr lang="en-US" dirty="0"/>
          </a:p>
        </p:txBody>
      </p:sp>
    </p:spTree>
    <p:extLst>
      <p:ext uri="{BB962C8B-B14F-4D97-AF65-F5344CB8AC3E}">
        <p14:creationId xmlns:p14="http://schemas.microsoft.com/office/powerpoint/2010/main" val="652566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Marking the Composition:</a:t>
            </a:r>
            <a:endParaRPr lang="en-US" dirty="0"/>
          </a:p>
        </p:txBody>
      </p:sp>
      <p:sp>
        <p:nvSpPr>
          <p:cNvPr id="3" name="Content Placeholder 2"/>
          <p:cNvSpPr>
            <a:spLocks noGrp="1"/>
          </p:cNvSpPr>
          <p:nvPr>
            <p:ph idx="1"/>
          </p:nvPr>
        </p:nvSpPr>
        <p:spPr/>
        <p:txBody>
          <a:bodyPr/>
          <a:lstStyle/>
          <a:p>
            <a:r>
              <a:rPr lang="en-US" dirty="0" smtClean="0"/>
              <a:t>There are two methods or marking schemes , they are:</a:t>
            </a:r>
          </a:p>
          <a:p>
            <a:r>
              <a:rPr lang="en-US" dirty="0" smtClean="0"/>
              <a:t>1. The Impression Method</a:t>
            </a:r>
          </a:p>
          <a:p>
            <a:r>
              <a:rPr lang="en-US" dirty="0" smtClean="0"/>
              <a:t>2. The Analytical Method</a:t>
            </a:r>
            <a:endParaRPr lang="en-US" dirty="0"/>
          </a:p>
        </p:txBody>
      </p:sp>
    </p:spTree>
    <p:extLst>
      <p:ext uri="{BB962C8B-B14F-4D97-AF65-F5344CB8AC3E}">
        <p14:creationId xmlns:p14="http://schemas.microsoft.com/office/powerpoint/2010/main" val="236437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Cursive Handwriting Assessment: </a:t>
            </a:r>
            <a:endParaRPr lang="en-US" dirty="0"/>
          </a:p>
        </p:txBody>
      </p:sp>
      <p:sp>
        <p:nvSpPr>
          <p:cNvPr id="3" name="Content Placeholder 2"/>
          <p:cNvSpPr>
            <a:spLocks noGrp="1"/>
          </p:cNvSpPr>
          <p:nvPr>
            <p:ph idx="1"/>
          </p:nvPr>
        </p:nvSpPr>
        <p:spPr/>
        <p:txBody>
          <a:bodyPr/>
          <a:lstStyle/>
          <a:p>
            <a:r>
              <a:rPr lang="en-US" dirty="0" smtClean="0"/>
              <a:t>The learner’s ability to produce cursive handwriting is assessed according to the following features:</a:t>
            </a:r>
          </a:p>
          <a:p>
            <a:r>
              <a:rPr lang="en-US" dirty="0" smtClean="0"/>
              <a:t>1. Proper spacing</a:t>
            </a:r>
          </a:p>
          <a:p>
            <a:r>
              <a:rPr lang="en-US" dirty="0" smtClean="0"/>
              <a:t>2. Correct size of the letters</a:t>
            </a:r>
          </a:p>
          <a:p>
            <a:r>
              <a:rPr lang="en-US" dirty="0" smtClean="0"/>
              <a:t>3. Proper alignment, i.e., writing on a base line</a:t>
            </a:r>
          </a:p>
          <a:p>
            <a:r>
              <a:rPr lang="en-US" dirty="0" smtClean="0"/>
              <a:t>4. Legibility- ease of reading because of writing carefully and clearly. </a:t>
            </a:r>
          </a:p>
          <a:p>
            <a:r>
              <a:rPr lang="en-US" dirty="0" smtClean="0"/>
              <a:t>5. Cleanliness</a:t>
            </a:r>
            <a:endParaRPr lang="en-US" dirty="0"/>
          </a:p>
        </p:txBody>
      </p:sp>
    </p:spTree>
    <p:extLst>
      <p:ext uri="{BB962C8B-B14F-4D97-AF65-F5344CB8AC3E}">
        <p14:creationId xmlns:p14="http://schemas.microsoft.com/office/powerpoint/2010/main" val="240460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Spelling:</a:t>
            </a:r>
            <a:endParaRPr lang="en-US" dirty="0"/>
          </a:p>
        </p:txBody>
      </p:sp>
      <p:sp>
        <p:nvSpPr>
          <p:cNvPr id="3" name="Content Placeholder 2"/>
          <p:cNvSpPr>
            <a:spLocks noGrp="1"/>
          </p:cNvSpPr>
          <p:nvPr>
            <p:ph idx="1"/>
          </p:nvPr>
        </p:nvSpPr>
        <p:spPr/>
        <p:txBody>
          <a:bodyPr/>
          <a:lstStyle/>
          <a:p>
            <a:pPr algn="ctr"/>
            <a:r>
              <a:rPr lang="en-US" dirty="0" smtClean="0"/>
              <a:t>Dictation:</a:t>
            </a:r>
          </a:p>
          <a:p>
            <a:r>
              <a:rPr lang="en-US" dirty="0" smtClean="0"/>
              <a:t>The two types of dictation are:</a:t>
            </a:r>
          </a:p>
          <a:p>
            <a:r>
              <a:rPr lang="en-US" dirty="0" smtClean="0"/>
              <a:t>1. Partial dictation</a:t>
            </a:r>
          </a:p>
          <a:p>
            <a:r>
              <a:rPr lang="en-US" dirty="0" smtClean="0"/>
              <a:t>2. Full dictation</a:t>
            </a:r>
          </a:p>
          <a:p>
            <a:endParaRPr lang="en-US" dirty="0"/>
          </a:p>
        </p:txBody>
      </p:sp>
    </p:spTree>
    <p:extLst>
      <p:ext uri="{BB962C8B-B14F-4D97-AF65-F5344CB8AC3E}">
        <p14:creationId xmlns:p14="http://schemas.microsoft.com/office/powerpoint/2010/main" val="389501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Giving the dictation:</a:t>
            </a:r>
            <a:endParaRPr lang="en-US" dirty="0"/>
          </a:p>
        </p:txBody>
      </p:sp>
      <p:sp>
        <p:nvSpPr>
          <p:cNvPr id="3" name="Content Placeholder 2"/>
          <p:cNvSpPr>
            <a:spLocks noGrp="1"/>
          </p:cNvSpPr>
          <p:nvPr>
            <p:ph idx="1"/>
          </p:nvPr>
        </p:nvSpPr>
        <p:spPr/>
        <p:txBody>
          <a:bodyPr/>
          <a:lstStyle/>
          <a:p>
            <a:r>
              <a:rPr lang="en-US" dirty="0" smtClean="0"/>
              <a:t>An effective technique of administering dictation is as follows:</a:t>
            </a:r>
          </a:p>
          <a:p>
            <a:r>
              <a:rPr lang="en-US" dirty="0" smtClean="0"/>
              <a:t>1. The whole passage is read at normal speed. Students listen but do not write.</a:t>
            </a:r>
          </a:p>
          <a:p>
            <a:r>
              <a:rPr lang="en-US" dirty="0" smtClean="0"/>
              <a:t>2. The passage is read a phrase at a time and each phrase is repeated twice giving the punctuation marks and pausing during which the students write down what they hear.</a:t>
            </a:r>
          </a:p>
          <a:p>
            <a:r>
              <a:rPr lang="en-US" dirty="0" smtClean="0"/>
              <a:t>3. the passage is then read again at normal speed and students revise their writing. No word or phrase should be repeated at any student’s request. </a:t>
            </a:r>
            <a:endParaRPr lang="en-US" dirty="0"/>
          </a:p>
        </p:txBody>
      </p:sp>
    </p:spTree>
    <p:extLst>
      <p:ext uri="{BB962C8B-B14F-4D97-AF65-F5344CB8AC3E}">
        <p14:creationId xmlns:p14="http://schemas.microsoft.com/office/powerpoint/2010/main" val="275630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Scoring the dictation:</a:t>
            </a:r>
            <a:endParaRPr lang="en-US" dirty="0"/>
          </a:p>
        </p:txBody>
      </p:sp>
      <p:sp>
        <p:nvSpPr>
          <p:cNvPr id="3" name="Content Placeholder 2"/>
          <p:cNvSpPr>
            <a:spLocks noGrp="1"/>
          </p:cNvSpPr>
          <p:nvPr>
            <p:ph idx="1"/>
          </p:nvPr>
        </p:nvSpPr>
        <p:spPr/>
        <p:txBody>
          <a:bodyPr/>
          <a:lstStyle/>
          <a:p>
            <a:r>
              <a:rPr lang="en-US" dirty="0" smtClean="0"/>
              <a:t>The most common scoring system is the following:</a:t>
            </a:r>
          </a:p>
          <a:p>
            <a:r>
              <a:rPr lang="en-US" dirty="0" smtClean="0"/>
              <a:t>1. One point off for each incorrect or omitted word.</a:t>
            </a:r>
          </a:p>
          <a:p>
            <a:r>
              <a:rPr lang="en-US" dirty="0" smtClean="0"/>
              <a:t>2. Half a point off for each recognizable word with a spelling error. </a:t>
            </a:r>
          </a:p>
          <a:p>
            <a:r>
              <a:rPr lang="en-US" dirty="0" smtClean="0"/>
              <a:t>Generally, a recurring word consistently misspelled counts as only one error.</a:t>
            </a:r>
            <a:endParaRPr lang="en-US" dirty="0"/>
          </a:p>
        </p:txBody>
      </p:sp>
    </p:spTree>
    <p:extLst>
      <p:ext uri="{BB962C8B-B14F-4D97-AF65-F5344CB8AC3E}">
        <p14:creationId xmlns:p14="http://schemas.microsoft.com/office/powerpoint/2010/main" val="63626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Completion:</a:t>
            </a:r>
            <a:endParaRPr lang="en-US" dirty="0"/>
          </a:p>
        </p:txBody>
      </p:sp>
      <p:sp>
        <p:nvSpPr>
          <p:cNvPr id="3" name="Content Placeholder 2"/>
          <p:cNvSpPr>
            <a:spLocks noGrp="1"/>
          </p:cNvSpPr>
          <p:nvPr>
            <p:ph idx="1"/>
          </p:nvPr>
        </p:nvSpPr>
        <p:spPr/>
        <p:txBody>
          <a:bodyPr/>
          <a:lstStyle/>
          <a:p>
            <a:r>
              <a:rPr lang="en-US" dirty="0" smtClean="0"/>
              <a:t>Completion is another format for testing spelling. The students are asked to supply the missing letters of words, for example:</a:t>
            </a:r>
          </a:p>
          <a:p>
            <a:r>
              <a:rPr lang="en-US" dirty="0" smtClean="0"/>
              <a:t>Ask, asking, run ----- </a:t>
            </a:r>
            <a:r>
              <a:rPr lang="en-US" dirty="0" err="1" smtClean="0"/>
              <a:t>ing</a:t>
            </a:r>
            <a:endParaRPr lang="en-US" dirty="0" smtClean="0"/>
          </a:p>
          <a:p>
            <a:r>
              <a:rPr lang="en-US" dirty="0" smtClean="0"/>
              <a:t>Play, played, find ----- d</a:t>
            </a:r>
          </a:p>
          <a:p>
            <a:r>
              <a:rPr lang="en-US" dirty="0" smtClean="0"/>
              <a:t>Bag, bags, tooth ----- </a:t>
            </a:r>
            <a:r>
              <a:rPr lang="en-US" dirty="0" err="1" smtClean="0"/>
              <a:t>th</a:t>
            </a:r>
            <a:endParaRPr lang="en-US" dirty="0"/>
          </a:p>
        </p:txBody>
      </p:sp>
    </p:spTree>
    <p:extLst>
      <p:ext uri="{BB962C8B-B14F-4D97-AF65-F5344CB8AC3E}">
        <p14:creationId xmlns:p14="http://schemas.microsoft.com/office/powerpoint/2010/main" val="177198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3" name="Content Placeholder 2"/>
          <p:cNvSpPr>
            <a:spLocks noGrp="1"/>
          </p:cNvSpPr>
          <p:nvPr>
            <p:ph idx="1"/>
          </p:nvPr>
        </p:nvSpPr>
        <p:spPr/>
        <p:txBody>
          <a:bodyPr/>
          <a:lstStyle/>
          <a:p>
            <a:r>
              <a:rPr lang="en-US" dirty="0" smtClean="0"/>
              <a:t>A wide range of punctuation marks can be covered  by supplying the students with a passage with no punctuation and ask them to put in the punctuation marks and capital letters. In addition, the examiner can supply the examinees with a number of isolated sentences lacking their appropriate punctuation marks and capitalization and ask them to supply the suitable punctuation marks and capital letters.</a:t>
            </a:r>
            <a:endParaRPr lang="en-US" dirty="0"/>
          </a:p>
        </p:txBody>
      </p:sp>
    </p:spTree>
    <p:extLst>
      <p:ext uri="{BB962C8B-B14F-4D97-AF65-F5344CB8AC3E}">
        <p14:creationId xmlns:p14="http://schemas.microsoft.com/office/powerpoint/2010/main" val="7075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Composition Writing:</a:t>
            </a:r>
            <a:endParaRPr lang="en-US" dirty="0"/>
          </a:p>
        </p:txBody>
      </p:sp>
      <p:sp>
        <p:nvSpPr>
          <p:cNvPr id="3" name="Content Placeholder 2"/>
          <p:cNvSpPr>
            <a:spLocks noGrp="1"/>
          </p:cNvSpPr>
          <p:nvPr>
            <p:ph idx="1"/>
          </p:nvPr>
        </p:nvSpPr>
        <p:spPr/>
        <p:txBody>
          <a:bodyPr/>
          <a:lstStyle/>
          <a:p>
            <a:pPr algn="ctr"/>
            <a:r>
              <a:rPr lang="en-US" dirty="0" smtClean="0"/>
              <a:t>Techniques for writing composition:</a:t>
            </a:r>
          </a:p>
          <a:p>
            <a:r>
              <a:rPr lang="en-US" dirty="0" smtClean="0"/>
              <a:t>A. Guided Composition:</a:t>
            </a:r>
          </a:p>
          <a:p>
            <a:r>
              <a:rPr lang="en-US" dirty="0" smtClean="0"/>
              <a:t>1. Parallel passages</a:t>
            </a:r>
          </a:p>
          <a:p>
            <a:r>
              <a:rPr lang="en-US" dirty="0" smtClean="0"/>
              <a:t>2. Completion</a:t>
            </a:r>
          </a:p>
          <a:p>
            <a:r>
              <a:rPr lang="en-US" dirty="0" smtClean="0"/>
              <a:t>3. Passage transposition</a:t>
            </a:r>
          </a:p>
          <a:p>
            <a:r>
              <a:rPr lang="en-US" dirty="0" smtClean="0"/>
              <a:t>4. Problem solving</a:t>
            </a:r>
          </a:p>
          <a:p>
            <a:r>
              <a:rPr lang="en-US" dirty="0" smtClean="0"/>
              <a:t>5. Pictures</a:t>
            </a:r>
          </a:p>
          <a:p>
            <a:r>
              <a:rPr lang="en-US" dirty="0" smtClean="0"/>
              <a:t>6. Letter writing</a:t>
            </a:r>
            <a:endParaRPr lang="en-US" dirty="0"/>
          </a:p>
        </p:txBody>
      </p:sp>
    </p:spTree>
    <p:extLst>
      <p:ext uri="{BB962C8B-B14F-4D97-AF65-F5344CB8AC3E}">
        <p14:creationId xmlns:p14="http://schemas.microsoft.com/office/powerpoint/2010/main" val="352107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Composition Writing: (cont.)</a:t>
            </a:r>
            <a:endParaRPr lang="en-US" dirty="0"/>
          </a:p>
        </p:txBody>
      </p:sp>
      <p:sp>
        <p:nvSpPr>
          <p:cNvPr id="3" name="Content Placeholder 2"/>
          <p:cNvSpPr>
            <a:spLocks noGrp="1"/>
          </p:cNvSpPr>
          <p:nvPr>
            <p:ph idx="1"/>
          </p:nvPr>
        </p:nvSpPr>
        <p:spPr/>
        <p:txBody>
          <a:bodyPr/>
          <a:lstStyle/>
          <a:p>
            <a:pPr algn="ctr"/>
            <a:r>
              <a:rPr lang="en-US" dirty="0" smtClean="0"/>
              <a:t>Techniques for writing composition: (cont.)</a:t>
            </a:r>
          </a:p>
          <a:p>
            <a:r>
              <a:rPr lang="en-US" dirty="0" smtClean="0"/>
              <a:t>B. Free Composition:</a:t>
            </a:r>
          </a:p>
          <a:p>
            <a:r>
              <a:rPr lang="en-US" dirty="0" smtClean="0"/>
              <a:t>It is used with advanced students. The choice of composition topics is important. The examinees should have no trouble in handling the task  because  their efforts during the test should be directed towards how to express themselves rather than what to write about. </a:t>
            </a:r>
            <a:endParaRPr lang="en-US" dirty="0" smtClean="0"/>
          </a:p>
        </p:txBody>
      </p:sp>
    </p:spTree>
    <p:extLst>
      <p:ext uri="{BB962C8B-B14F-4D97-AF65-F5344CB8AC3E}">
        <p14:creationId xmlns:p14="http://schemas.microsoft.com/office/powerpoint/2010/main" val="11951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496</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Chapter Eight:</vt:lpstr>
      <vt:lpstr>Cursive Handwriting Assessment: </vt:lpstr>
      <vt:lpstr>Spelling:</vt:lpstr>
      <vt:lpstr>Giving the dictation:</vt:lpstr>
      <vt:lpstr>Scoring the dictation:</vt:lpstr>
      <vt:lpstr>Completion:</vt:lpstr>
      <vt:lpstr>Punctuation:</vt:lpstr>
      <vt:lpstr>Composition Writing:</vt:lpstr>
      <vt:lpstr>Composition Writing: (cont.)</vt:lpstr>
      <vt:lpstr>Marking the Composition: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dc:title>
  <dc:creator>Windows User</dc:creator>
  <cp:lastModifiedBy>Windows User</cp:lastModifiedBy>
  <cp:revision>10</cp:revision>
  <dcterms:created xsi:type="dcterms:W3CDTF">2019-04-19T08:19:10Z</dcterms:created>
  <dcterms:modified xsi:type="dcterms:W3CDTF">2019-04-19T10:39:21Z</dcterms:modified>
</cp:coreProperties>
</file>